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4" r:id="rId5"/>
    <p:sldId id="263" r:id="rId6"/>
    <p:sldId id="265" r:id="rId7"/>
    <p:sldId id="268"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4EF3D-435C-435D-B0F0-EAFB682FFFC8}" v="2" dt="2023-03-29T07:02:24.602"/>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968" autoAdjust="0"/>
  </p:normalViewPr>
  <p:slideViewPr>
    <p:cSldViewPr snapToGrid="0">
      <p:cViewPr varScale="1">
        <p:scale>
          <a:sx n="75" d="100"/>
          <a:sy n="75" d="100"/>
        </p:scale>
        <p:origin x="93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3814EF3D-435C-435D-B0F0-EAFB682FFFC8}"/>
    <pc:docChg chg="custSel delSld modSld">
      <pc:chgData name="Thomas Noordeloos" userId="df9f46e9-7760-4f6a-814f-9e8180d7b46a" providerId="ADAL" clId="{3814EF3D-435C-435D-B0F0-EAFB682FFFC8}" dt="2023-03-29T09:11:42.190" v="316" actId="20577"/>
      <pc:docMkLst>
        <pc:docMk/>
      </pc:docMkLst>
      <pc:sldChg chg="modSp mod">
        <pc:chgData name="Thomas Noordeloos" userId="df9f46e9-7760-4f6a-814f-9e8180d7b46a" providerId="ADAL" clId="{3814EF3D-435C-435D-B0F0-EAFB682FFFC8}" dt="2023-03-29T07:04:52.213" v="178" actId="20577"/>
        <pc:sldMkLst>
          <pc:docMk/>
          <pc:sldMk cId="2859079353" sldId="263"/>
        </pc:sldMkLst>
        <pc:spChg chg="mod">
          <ac:chgData name="Thomas Noordeloos" userId="df9f46e9-7760-4f6a-814f-9e8180d7b46a" providerId="ADAL" clId="{3814EF3D-435C-435D-B0F0-EAFB682FFFC8}" dt="2023-03-29T07:04:52.213" v="178" actId="20577"/>
          <ac:spMkLst>
            <pc:docMk/>
            <pc:sldMk cId="2859079353" sldId="263"/>
            <ac:spMk id="6" creationId="{81B96BA2-902A-4078-8942-E8A2417A9A29}"/>
          </ac:spMkLst>
        </pc:spChg>
        <pc:graphicFrameChg chg="mod modGraphic">
          <ac:chgData name="Thomas Noordeloos" userId="df9f46e9-7760-4f6a-814f-9e8180d7b46a" providerId="ADAL" clId="{3814EF3D-435C-435D-B0F0-EAFB682FFFC8}" dt="2023-03-29T07:02:27.053" v="3" actId="108"/>
          <ac:graphicFrameMkLst>
            <pc:docMk/>
            <pc:sldMk cId="2859079353" sldId="263"/>
            <ac:graphicFrameMk id="7" creationId="{E301E4D4-09EB-42FE-AC70-36D3DFBAE62B}"/>
          </ac:graphicFrameMkLst>
        </pc:graphicFrameChg>
      </pc:sldChg>
      <pc:sldChg chg="modSp mod">
        <pc:chgData name="Thomas Noordeloos" userId="df9f46e9-7760-4f6a-814f-9e8180d7b46a" providerId="ADAL" clId="{3814EF3D-435C-435D-B0F0-EAFB682FFFC8}" dt="2023-03-29T07:12:11.027" v="209" actId="20577"/>
        <pc:sldMkLst>
          <pc:docMk/>
          <pc:sldMk cId="1934081457" sldId="265"/>
        </pc:sldMkLst>
        <pc:spChg chg="mod">
          <ac:chgData name="Thomas Noordeloos" userId="df9f46e9-7760-4f6a-814f-9e8180d7b46a" providerId="ADAL" clId="{3814EF3D-435C-435D-B0F0-EAFB682FFFC8}" dt="2023-03-29T07:08:30.609" v="179" actId="20577"/>
          <ac:spMkLst>
            <pc:docMk/>
            <pc:sldMk cId="1934081457" sldId="265"/>
            <ac:spMk id="2" creationId="{F8390FF1-E0CD-4EC6-A60A-28D96FA1FB39}"/>
          </ac:spMkLst>
        </pc:spChg>
        <pc:spChg chg="mod">
          <ac:chgData name="Thomas Noordeloos" userId="df9f46e9-7760-4f6a-814f-9e8180d7b46a" providerId="ADAL" clId="{3814EF3D-435C-435D-B0F0-EAFB682FFFC8}" dt="2023-03-29T07:12:11.027" v="209" actId="20577"/>
          <ac:spMkLst>
            <pc:docMk/>
            <pc:sldMk cId="1934081457" sldId="265"/>
            <ac:spMk id="3" creationId="{FE061E99-6C24-4391-92D8-B21595584FA9}"/>
          </ac:spMkLst>
        </pc:spChg>
      </pc:sldChg>
      <pc:sldChg chg="del">
        <pc:chgData name="Thomas Noordeloos" userId="df9f46e9-7760-4f6a-814f-9e8180d7b46a" providerId="ADAL" clId="{3814EF3D-435C-435D-B0F0-EAFB682FFFC8}" dt="2023-03-29T07:08:46.415" v="180" actId="47"/>
        <pc:sldMkLst>
          <pc:docMk/>
          <pc:sldMk cId="235131875" sldId="267"/>
        </pc:sldMkLst>
      </pc:sldChg>
      <pc:sldChg chg="modSp mod">
        <pc:chgData name="Thomas Noordeloos" userId="df9f46e9-7760-4f6a-814f-9e8180d7b46a" providerId="ADAL" clId="{3814EF3D-435C-435D-B0F0-EAFB682FFFC8}" dt="2023-03-29T09:11:42.190" v="316" actId="20577"/>
        <pc:sldMkLst>
          <pc:docMk/>
          <pc:sldMk cId="2986005662" sldId="268"/>
        </pc:sldMkLst>
        <pc:spChg chg="mod">
          <ac:chgData name="Thomas Noordeloos" userId="df9f46e9-7760-4f6a-814f-9e8180d7b46a" providerId="ADAL" clId="{3814EF3D-435C-435D-B0F0-EAFB682FFFC8}" dt="2023-03-29T09:11:42.190" v="316" actId="20577"/>
          <ac:spMkLst>
            <pc:docMk/>
            <pc:sldMk cId="2986005662" sldId="268"/>
            <ac:spMk id="3" creationId="{FE061E99-6C24-4391-92D8-B21595584FA9}"/>
          </ac:spMkLst>
        </pc:spChg>
        <pc:picChg chg="mod">
          <ac:chgData name="Thomas Noordeloos" userId="df9f46e9-7760-4f6a-814f-9e8180d7b46a" providerId="ADAL" clId="{3814EF3D-435C-435D-B0F0-EAFB682FFFC8}" dt="2023-03-29T07:16:52.353" v="246" actId="14826"/>
          <ac:picMkLst>
            <pc:docMk/>
            <pc:sldMk cId="2986005662" sldId="268"/>
            <ac:picMk id="1026" creationId="{ABC866FF-E365-4517-B76B-40A7E6F463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29-3-2023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29-3-2023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29-3-2023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29-3-2023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29-3-2023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kshop &amp;quot;Stap jij ook in?&amp;quot; - Ondernemend Westervoort">
            <a:extLst>
              <a:ext uri="{FF2B5EF4-FFF2-40B4-BE49-F238E27FC236}">
                <a16:creationId xmlns:a16="http://schemas.microsoft.com/office/drawing/2014/main" id="{6C0A306C-9757-4030-92F3-B08EE064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946" y="472736"/>
            <a:ext cx="7665755" cy="5912527"/>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B3544D50-ECFB-38C2-BE6B-F1D78952548A}"/>
              </a:ext>
            </a:extLst>
          </p:cNvPr>
          <p:cNvSpPr/>
          <p:nvPr/>
        </p:nvSpPr>
        <p:spPr>
          <a:xfrm rot="21412644">
            <a:off x="6340510" y="4087280"/>
            <a:ext cx="3213052" cy="769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a:xfrm rot="21395591">
            <a:off x="6039459" y="3738725"/>
            <a:ext cx="4089035" cy="1253647"/>
          </a:xfrm>
        </p:spPr>
        <p:txBody>
          <a:bodyPr>
            <a:normAutofit/>
          </a:bodyPr>
          <a:lstStyle/>
          <a:p>
            <a:r>
              <a:rPr lang="nl-NL" sz="6600" dirty="0">
                <a:solidFill>
                  <a:srgbClr val="FFC000"/>
                </a:solidFill>
                <a:latin typeface="Britannic Bold" panose="020B0903060703020204" pitchFamily="34" charset="0"/>
              </a:rPr>
              <a:t>Woensdag</a:t>
            </a:r>
          </a:p>
        </p:txBody>
      </p:sp>
    </p:spTree>
    <p:extLst>
      <p:ext uri="{BB962C8B-B14F-4D97-AF65-F5344CB8AC3E}">
        <p14:creationId xmlns:p14="http://schemas.microsoft.com/office/powerpoint/2010/main" val="25739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Workshop Woensdag</a:t>
            </a:r>
            <a:endParaRPr lang="nl-NL" sz="4400" dirty="0">
              <a:solidFill>
                <a:srgbClr val="002060"/>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65000"/>
                  </a:schemeClr>
                </a:solidFill>
                <a:latin typeface="Arial"/>
                <a:cs typeface="Arial"/>
              </a:rPr>
              <a:t>Uitdagingen</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Trends &amp; ontwikkelingen</a:t>
            </a:r>
          </a:p>
          <a:p>
            <a:pPr>
              <a:buFont typeface="Wingdings" panose="05000000000000000000" pitchFamily="2" charset="2"/>
              <a:buChar char="q"/>
            </a:pPr>
            <a:r>
              <a:rPr lang="nl-NL" sz="1200" dirty="0">
                <a:solidFill>
                  <a:schemeClr val="bg1">
                    <a:lumMod val="65000"/>
                  </a:schemeClr>
                </a:solidFill>
                <a:latin typeface="Arial"/>
                <a:cs typeface="Arial"/>
              </a:rPr>
              <a:t> Best </a:t>
            </a:r>
            <a:r>
              <a:rPr lang="nl-NL" sz="1200" dirty="0" err="1">
                <a:solidFill>
                  <a:schemeClr val="bg1">
                    <a:lumMod val="65000"/>
                  </a:schemeClr>
                </a:solidFill>
                <a:latin typeface="Arial"/>
                <a:cs typeface="Arial"/>
              </a:rPr>
              <a:t>Practice</a:t>
            </a:r>
            <a:endParaRPr lang="nl-NL" sz="1200" dirty="0">
              <a:solidFill>
                <a:schemeClr val="bg1">
                  <a:lumMod val="65000"/>
                </a:schemeClr>
              </a:solidFill>
              <a:latin typeface="Arial"/>
              <a:cs typeface="Arial"/>
            </a:endParaRPr>
          </a:p>
          <a:p>
            <a:pPr>
              <a:buFont typeface="Wingdings" panose="05000000000000000000" pitchFamily="2" charset="2"/>
              <a:buChar char="q"/>
            </a:pPr>
            <a:r>
              <a:rPr lang="nl-NL" sz="1200" dirty="0">
                <a:solidFill>
                  <a:schemeClr val="bg1">
                    <a:lumMod val="65000"/>
                  </a:schemeClr>
                </a:solidFill>
                <a:latin typeface="Arial"/>
                <a:cs typeface="Arial"/>
              </a:rPr>
              <a:t> Visie</a:t>
            </a:r>
            <a:endParaRPr lang="nl-NL" sz="1200" dirty="0">
              <a:solidFill>
                <a:schemeClr val="bg1">
                  <a:lumMod val="65000"/>
                </a:schemeClr>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543530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marL="0" indent="0">
              <a:buNone/>
            </a:pPr>
            <a:r>
              <a:rPr lang="nl-NL" sz="1800" dirty="0">
                <a:latin typeface="Arial" panose="020B0604020202020204" pitchFamily="34" charset="0"/>
                <a:cs typeface="Arial" panose="020B0604020202020204" pitchFamily="34" charset="0"/>
              </a:rPr>
              <a:t>Workshop ‘Economie en (</a:t>
            </a:r>
            <a:r>
              <a:rPr lang="nl-NL" sz="1800" dirty="0" err="1">
                <a:latin typeface="Arial" panose="020B0604020202020204" pitchFamily="34" charset="0"/>
                <a:cs typeface="Arial" panose="020B0604020202020204" pitchFamily="34" charset="0"/>
              </a:rPr>
              <a:t>geo</a:t>
            </a:r>
            <a:r>
              <a:rPr lang="nl-NL" sz="1800" dirty="0">
                <a:latin typeface="Arial" panose="020B0604020202020204" pitchFamily="34" charset="0"/>
                <a:cs typeface="Arial" panose="020B0604020202020204" pitchFamily="34" charset="0"/>
              </a:rPr>
              <a:t>)politiek’</a:t>
            </a:r>
          </a:p>
          <a:p>
            <a:pPr marL="0" indent="0">
              <a:buNone/>
            </a:pPr>
            <a:endPar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fontAlgn="auto">
              <a:lnSpc>
                <a:spcPct val="100000"/>
              </a:lnSpc>
              <a:spcBef>
                <a:spcPts val="0"/>
              </a:spcBef>
              <a:spcAft>
                <a:spcPts val="0"/>
              </a:spcAft>
              <a:buFont typeface="Wingdings" panose="05000000000000000000" pitchFamily="2" charset="2"/>
              <a:buChar char="ü"/>
              <a:defRPr/>
            </a:pPr>
            <a:r>
              <a:rPr lang="nl-NL" sz="1400" dirty="0">
                <a:solidFill>
                  <a:prstClr val="black"/>
                </a:solidFill>
                <a:latin typeface="Arial" panose="020B0604020202020204" pitchFamily="34" charset="0"/>
                <a:cs typeface="Arial" panose="020B0604020202020204" pitchFamily="34" charset="0"/>
              </a:rPr>
              <a:t> </a:t>
            </a: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Pyramide van technologie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400" dirty="0">
                <a:solidFill>
                  <a:prstClr val="black"/>
                </a:solidFill>
                <a:latin typeface="Arial" panose="020B0604020202020204" pitchFamily="34" charset="0"/>
                <a:cs typeface="Arial" panose="020B0604020202020204" pitchFamily="34" charset="0"/>
              </a:rPr>
              <a:t> </a:t>
            </a:r>
            <a:endParaRPr lang="nl-NL" sz="14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nl-NL" sz="1800" dirty="0">
                <a:latin typeface="Arial" panose="020B0604020202020204" pitchFamily="34" charset="0"/>
                <a:cs typeface="Arial" panose="020B0604020202020204" pitchFamily="34" charset="0"/>
              </a:rPr>
              <a:t>Workshop op aanvraag</a:t>
            </a:r>
          </a:p>
          <a:p>
            <a:pPr marL="0" indent="0">
              <a:buNone/>
            </a:pPr>
            <a:endParaRPr lang="nl-NL"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400" dirty="0">
                <a:latin typeface="Arial" panose="020B0604020202020204" pitchFamily="34" charset="0"/>
                <a:cs typeface="Arial" panose="020B0604020202020204" pitchFamily="34" charset="0"/>
              </a:rPr>
              <a:t> Uitdagingen van overbevolking</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400" dirty="0">
                <a:latin typeface="Arial" panose="020B0604020202020204" pitchFamily="34" charset="0"/>
                <a:cs typeface="Arial" panose="020B0604020202020204" pitchFamily="34" charset="0"/>
              </a:rPr>
              <a:t> </a:t>
            </a:r>
            <a:r>
              <a:rPr lang="nl-NL" sz="1400" dirty="0" err="1">
                <a:latin typeface="Arial" panose="020B0604020202020204" pitchFamily="34" charset="0"/>
                <a:cs typeface="Arial" panose="020B0604020202020204" pitchFamily="34" charset="0"/>
              </a:rPr>
              <a:t>Futures</a:t>
            </a:r>
            <a:r>
              <a:rPr lang="nl-NL" sz="1400" dirty="0">
                <a:latin typeface="Arial" panose="020B0604020202020204" pitchFamily="34" charset="0"/>
                <a:cs typeface="Arial" panose="020B0604020202020204" pitchFamily="34" charset="0"/>
              </a:rPr>
              <a:t> Wheel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400" dirty="0">
                <a:latin typeface="Arial" panose="020B0604020202020204" pitchFamily="34" charset="0"/>
                <a:cs typeface="Arial" panose="020B0604020202020204" pitchFamily="34" charset="0"/>
              </a:rPr>
              <a:t>Smart City</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400" dirty="0">
                <a:latin typeface="Arial" panose="020B0604020202020204" pitchFamily="34" charset="0"/>
                <a:cs typeface="Arial" panose="020B0604020202020204" pitchFamily="34" charset="0"/>
              </a:rPr>
              <a:t> Design Thinking</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400" dirty="0">
                <a:latin typeface="Arial" panose="020B0604020202020204" pitchFamily="34" charset="0"/>
                <a:cs typeface="Arial" panose="020B0604020202020204" pitchFamily="34" charset="0"/>
              </a:rPr>
              <a:t> De 4</a:t>
            </a:r>
            <a:r>
              <a:rPr lang="nl-NL" sz="1400" baseline="30000" dirty="0">
                <a:latin typeface="Arial" panose="020B0604020202020204" pitchFamily="34" charset="0"/>
                <a:cs typeface="Arial" panose="020B0604020202020204" pitchFamily="34" charset="0"/>
              </a:rPr>
              <a:t>e</a:t>
            </a:r>
            <a:r>
              <a:rPr lang="nl-NL" sz="1400" dirty="0">
                <a:latin typeface="Arial" panose="020B0604020202020204" pitchFamily="34" charset="0"/>
                <a:cs typeface="Arial" panose="020B0604020202020204" pitchFamily="34" charset="0"/>
              </a:rPr>
              <a:t> industriële revolutie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400" dirty="0">
                <a:latin typeface="Arial" panose="020B0604020202020204" pitchFamily="34" charset="0"/>
                <a:cs typeface="Arial" panose="020B0604020202020204" pitchFamily="34" charset="0"/>
              </a:rPr>
              <a:t> Technologie en ecologie</a:t>
            </a:r>
          </a:p>
          <a:p>
            <a:pPr marL="0" indent="0" fontAlgn="auto">
              <a:lnSpc>
                <a:spcPct val="100000"/>
              </a:lnSpc>
              <a:spcBef>
                <a:spcPts val="0"/>
              </a:spcBef>
              <a:spcAft>
                <a:spcPts val="0"/>
              </a:spcAft>
              <a:buFont typeface="Wingdings" panose="05000000000000000000" pitchFamily="2" charset="2"/>
              <a:buChar char="ü"/>
              <a:defRPr/>
            </a:pPr>
            <a:endParaRPr lang="nl-NL"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spcBef>
                <a:spcPts val="200"/>
              </a:spcBef>
              <a:spcAft>
                <a:spcPts val="200"/>
              </a:spcAft>
              <a:buNone/>
              <a:tabLst>
                <a:tab pos="180340" algn="l"/>
              </a:tabLst>
            </a:pPr>
            <a:endParaRPr lang="nl-NL" sz="1400" dirty="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897319859"/>
              </p:ext>
            </p:extLst>
          </p:nvPr>
        </p:nvGraphicFramePr>
        <p:xfrm>
          <a:off x="2456605" y="6153059"/>
          <a:ext cx="6612039"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tblGrid>
              <a:tr h="482561">
                <a:tc>
                  <a:txBody>
                    <a:bodyPr/>
                    <a:lstStyle/>
                    <a:p>
                      <a:pPr algn="ctr"/>
                      <a:r>
                        <a:rPr lang="nl-NL" sz="1200" b="1" kern="1200" dirty="0">
                          <a:solidFill>
                            <a:schemeClr val="bg2">
                              <a:lumMod val="90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2">
                              <a:lumMod val="90000"/>
                            </a:schemeClr>
                          </a:solidFill>
                          <a:latin typeface="+mn-lt"/>
                          <a:ea typeface="+mn-ea"/>
                          <a:cs typeface="+mn-cs"/>
                        </a:rPr>
                        <a:t>Week 2</a:t>
                      </a:r>
                    </a:p>
                  </a:txBody>
                  <a:tcPr anchor="ctr"/>
                </a:tc>
                <a:tc>
                  <a:txBody>
                    <a:bodyPr/>
                    <a:lstStyle/>
                    <a:p>
                      <a:pPr algn="ctr"/>
                      <a:r>
                        <a:rPr lang="nl-NL" sz="1200" b="1" kern="1200" dirty="0">
                          <a:solidFill>
                            <a:schemeClr val="bg2">
                              <a:lumMod val="90000"/>
                            </a:schemeClr>
                          </a:solidFill>
                          <a:latin typeface="+mn-lt"/>
                          <a:ea typeface="+mn-ea"/>
                          <a:cs typeface="+mn-cs"/>
                        </a:rPr>
                        <a:t>Week 3</a:t>
                      </a:r>
                    </a:p>
                  </a:txBody>
                  <a:tcPr anchor="ctr"/>
                </a:tc>
                <a:tc>
                  <a:txBody>
                    <a:bodyPr/>
                    <a:lstStyle/>
                    <a:p>
                      <a:pPr algn="ctr"/>
                      <a:r>
                        <a:rPr lang="nl-NL" sz="1200" b="1" kern="1200" dirty="0">
                          <a:solidFill>
                            <a:schemeClr val="bg2">
                              <a:lumMod val="90000"/>
                            </a:schemeClr>
                          </a:solidFill>
                          <a:latin typeface="+mn-lt"/>
                          <a:ea typeface="+mn-ea"/>
                          <a:cs typeface="+mn-cs"/>
                        </a:rPr>
                        <a:t>Week 4</a:t>
                      </a:r>
                    </a:p>
                  </a:txBody>
                  <a:tcPr anchor="ctr"/>
                </a:tc>
                <a:tc>
                  <a:txBody>
                    <a:bodyPr/>
                    <a:lstStyle/>
                    <a:p>
                      <a:pPr algn="ctr"/>
                      <a:r>
                        <a:rPr lang="nl-NL" sz="1200" b="1" kern="1200" dirty="0">
                          <a:solidFill>
                            <a:schemeClr val="bg2">
                              <a:lumMod val="90000"/>
                            </a:schemeClr>
                          </a:solidFill>
                          <a:latin typeface="+mn-lt"/>
                          <a:ea typeface="+mn-ea"/>
                          <a:cs typeface="+mn-cs"/>
                        </a:rPr>
                        <a:t>Week 5</a:t>
                      </a:r>
                    </a:p>
                  </a:txBody>
                  <a:tcPr anchor="ctr"/>
                </a:tc>
                <a:tc>
                  <a:txBody>
                    <a:bodyPr/>
                    <a:lstStyle/>
                    <a:p>
                      <a:pPr algn="ctr"/>
                      <a:r>
                        <a:rPr lang="nl-NL" sz="1200" b="1" kern="1200" dirty="0">
                          <a:solidFill>
                            <a:schemeClr val="bg2">
                              <a:lumMod val="90000"/>
                            </a:schemeClr>
                          </a:solidFill>
                          <a:latin typeface="+mn-lt"/>
                          <a:ea typeface="+mn-ea"/>
                          <a:cs typeface="+mn-cs"/>
                        </a:rPr>
                        <a:t>Week 6</a:t>
                      </a:r>
                    </a:p>
                  </a:txBody>
                  <a:tcPr anchor="ctr"/>
                </a:tc>
                <a:tc>
                  <a:txBody>
                    <a:bodyPr/>
                    <a:lstStyle/>
                    <a:p>
                      <a:pPr algn="ctr"/>
                      <a:r>
                        <a:rPr lang="nl-NL" sz="1200" b="1" kern="1200" dirty="0">
                          <a:solidFill>
                            <a:srgbClr val="000644"/>
                          </a:solidFill>
                          <a:latin typeface="+mn-lt"/>
                          <a:ea typeface="+mn-ea"/>
                          <a:cs typeface="+mn-cs"/>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Visiedocument</a:t>
            </a:r>
          </a:p>
          <a:p>
            <a:pPr>
              <a:buFont typeface="Wingdings" panose="05000000000000000000" pitchFamily="2" charset="2"/>
              <a:buChar char="q"/>
            </a:pPr>
            <a:r>
              <a:rPr lang="nl-NL" sz="1200" dirty="0">
                <a:solidFill>
                  <a:schemeClr val="bg1">
                    <a:lumMod val="65000"/>
                  </a:schemeClr>
                </a:solidFill>
                <a:latin typeface="Arial"/>
                <a:cs typeface="Arial"/>
              </a:rPr>
              <a:t> Reflectiegesprek</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Voorbereiding feedback friends LA 4</a:t>
            </a:r>
          </a:p>
        </p:txBody>
      </p:sp>
      <p:sp>
        <p:nvSpPr>
          <p:cNvPr id="3" name="Tekstvak 2">
            <a:extLst>
              <a:ext uri="{FF2B5EF4-FFF2-40B4-BE49-F238E27FC236}">
                <a16:creationId xmlns:a16="http://schemas.microsoft.com/office/drawing/2014/main" id="{FE061E99-6C24-4391-92D8-B21595584FA9}"/>
              </a:ext>
            </a:extLst>
          </p:cNvPr>
          <p:cNvSpPr txBox="1"/>
          <p:nvPr/>
        </p:nvSpPr>
        <p:spPr>
          <a:xfrm>
            <a:off x="556178" y="1493269"/>
            <a:ext cx="4947977" cy="3016210"/>
          </a:xfrm>
          <a:prstGeom prst="rect">
            <a:avLst/>
          </a:prstGeom>
          <a:noFill/>
        </p:spPr>
        <p:txBody>
          <a:bodyPr wrap="square" rtlCol="0">
            <a:spAutoFit/>
          </a:bodyPr>
          <a:lstStyle/>
          <a:p>
            <a:pPr algn="just"/>
            <a:r>
              <a:rPr lang="nl-NL" sz="1700" b="1" dirty="0">
                <a:solidFill>
                  <a:srgbClr val="0070C0"/>
                </a:solidFill>
              </a:rPr>
              <a:t>LA 4 Visie</a:t>
            </a:r>
          </a:p>
          <a:p>
            <a:pPr algn="just" eaLnBrk="0" hangingPunct="0"/>
            <a:r>
              <a:rPr lang="nl-NL" dirty="0"/>
              <a:t>“…j</a:t>
            </a:r>
            <a:r>
              <a:rPr lang="nl-NL" sz="1800" dirty="0"/>
              <a:t>e gaat op zoek naar thema’s uit de opleiding en beargumenteert op welke wijze deze bijdragen aan een duurzame en innovatieve leefomgeving.”</a:t>
            </a:r>
          </a:p>
          <a:p>
            <a:pPr algn="just"/>
            <a:endParaRPr lang="nl-NL" sz="1700" dirty="0"/>
          </a:p>
          <a:p>
            <a:pPr algn="just"/>
            <a:r>
              <a:rPr lang="nl-NL" sz="1700" b="1" dirty="0">
                <a:solidFill>
                  <a:srgbClr val="0070C0"/>
                </a:solidFill>
              </a:rPr>
              <a:t>Tijdstip – locatie </a:t>
            </a:r>
          </a:p>
          <a:p>
            <a:pPr algn="just"/>
            <a:r>
              <a:rPr lang="nl-NL" sz="1700" b="1" dirty="0"/>
              <a:t>10:15</a:t>
            </a:r>
            <a:r>
              <a:rPr lang="nl-NL" sz="1700" dirty="0"/>
              <a:t> LS / SW – lokaal 7</a:t>
            </a:r>
          </a:p>
          <a:p>
            <a:pPr algn="just"/>
            <a:r>
              <a:rPr lang="nl-NL" sz="1700" b="1" dirty="0"/>
              <a:t>11:15 </a:t>
            </a:r>
            <a:r>
              <a:rPr lang="nl-NL" sz="1700" dirty="0"/>
              <a:t>CE/ VT – lokaal 7</a:t>
            </a:r>
          </a:p>
          <a:p>
            <a:pPr algn="just"/>
            <a:endParaRPr lang="nl-NL" sz="1700" dirty="0"/>
          </a:p>
          <a:p>
            <a:pPr algn="just"/>
            <a:r>
              <a:rPr lang="nl-NL" sz="1700" b="1" dirty="0">
                <a:solidFill>
                  <a:srgbClr val="0070C0"/>
                </a:solidFill>
              </a:rPr>
              <a:t>Duur</a:t>
            </a:r>
          </a:p>
          <a:p>
            <a:pPr algn="just"/>
            <a:r>
              <a:rPr lang="nl-NL" sz="1700" dirty="0"/>
              <a:t>45 minuten</a:t>
            </a:r>
          </a:p>
        </p:txBody>
      </p:sp>
      <p:pic>
        <p:nvPicPr>
          <p:cNvPr id="4" name="Picture 2" descr="Van feedback naar vertrouwen: tips en vuistregels">
            <a:extLst>
              <a:ext uri="{FF2B5EF4-FFF2-40B4-BE49-F238E27FC236}">
                <a16:creationId xmlns:a16="http://schemas.microsoft.com/office/drawing/2014/main" id="{ADACA459-52BC-01D9-9098-6BABA053F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838" y="1976665"/>
            <a:ext cx="3672522" cy="280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08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a:t>
            </a:r>
          </a:p>
        </p:txBody>
      </p:sp>
      <p:sp>
        <p:nvSpPr>
          <p:cNvPr id="3" name="Tekstvak 2">
            <a:extLst>
              <a:ext uri="{FF2B5EF4-FFF2-40B4-BE49-F238E27FC236}">
                <a16:creationId xmlns:a16="http://schemas.microsoft.com/office/drawing/2014/main" id="{FE061E99-6C24-4391-92D8-B21595584FA9}"/>
              </a:ext>
            </a:extLst>
          </p:cNvPr>
          <p:cNvSpPr txBox="1"/>
          <p:nvPr/>
        </p:nvSpPr>
        <p:spPr>
          <a:xfrm>
            <a:off x="556178" y="1493269"/>
            <a:ext cx="5844621" cy="5062924"/>
          </a:xfrm>
          <a:prstGeom prst="rect">
            <a:avLst/>
          </a:prstGeom>
          <a:noFill/>
        </p:spPr>
        <p:txBody>
          <a:bodyPr wrap="square" rtlCol="0">
            <a:spAutoFit/>
          </a:bodyPr>
          <a:lstStyle/>
          <a:p>
            <a:r>
              <a:rPr lang="nl-NL" sz="1700" b="1" dirty="0">
                <a:solidFill>
                  <a:srgbClr val="0070C0"/>
                </a:solidFill>
              </a:rPr>
              <a:t>De nieuwe wereldorde</a:t>
            </a:r>
          </a:p>
          <a:p>
            <a:pPr algn="just"/>
            <a:r>
              <a:rPr lang="nl-NL" sz="1700" dirty="0">
                <a:solidFill>
                  <a:srgbClr val="212121"/>
                </a:solidFill>
              </a:rPr>
              <a:t>Hoe ziet globalisatie er in de wereld van morgen uit? Wat gebeurd er nu China een machtigste economie is en deze zal behouden. Wat is de impact van globalisatie en willen we juist niet terug naar lokaal, “</a:t>
            </a:r>
            <a:r>
              <a:rPr lang="nl-NL" sz="1700" dirty="0" err="1">
                <a:solidFill>
                  <a:srgbClr val="212121"/>
                </a:solidFill>
              </a:rPr>
              <a:t>Think</a:t>
            </a:r>
            <a:r>
              <a:rPr lang="nl-NL" sz="1700" dirty="0">
                <a:solidFill>
                  <a:srgbClr val="212121"/>
                </a:solidFill>
              </a:rPr>
              <a:t> </a:t>
            </a:r>
            <a:r>
              <a:rPr lang="nl-NL" sz="1700" dirty="0" err="1">
                <a:solidFill>
                  <a:srgbClr val="212121"/>
                </a:solidFill>
              </a:rPr>
              <a:t>global</a:t>
            </a:r>
            <a:r>
              <a:rPr lang="nl-NL" sz="1700" dirty="0">
                <a:solidFill>
                  <a:srgbClr val="212121"/>
                </a:solidFill>
              </a:rPr>
              <a:t>, act </a:t>
            </a:r>
            <a:r>
              <a:rPr lang="nl-NL" sz="1700" dirty="0" err="1">
                <a:solidFill>
                  <a:srgbClr val="212121"/>
                </a:solidFill>
              </a:rPr>
              <a:t>local</a:t>
            </a:r>
            <a:r>
              <a:rPr lang="nl-NL" sz="1700" dirty="0">
                <a:solidFill>
                  <a:srgbClr val="212121"/>
                </a:solidFill>
              </a:rPr>
              <a:t>”.</a:t>
            </a:r>
            <a:endParaRPr lang="nl-NL" sz="1700" dirty="0"/>
          </a:p>
          <a:p>
            <a:endParaRPr lang="nl-NL" sz="1700" dirty="0"/>
          </a:p>
          <a:p>
            <a:r>
              <a:rPr lang="nl-NL" sz="1700" b="1" dirty="0">
                <a:solidFill>
                  <a:srgbClr val="0070C0"/>
                </a:solidFill>
              </a:rPr>
              <a:t>Toepassing</a:t>
            </a:r>
          </a:p>
          <a:p>
            <a:r>
              <a:rPr lang="nl-NL" sz="1700" dirty="0"/>
              <a:t>Te gebruiken voor:</a:t>
            </a:r>
          </a:p>
          <a:p>
            <a:pPr marL="285750" indent="-285750">
              <a:buFont typeface="Arial" panose="020B0604020202020204" pitchFamily="34" charset="0"/>
              <a:buChar char="•"/>
            </a:pPr>
            <a:r>
              <a:rPr lang="nl-NL" sz="1700" i="1" dirty="0"/>
              <a:t>LA 2 T&amp;O</a:t>
            </a:r>
          </a:p>
          <a:p>
            <a:pPr marL="285750" indent="-285750">
              <a:buFont typeface="Arial" panose="020B0604020202020204" pitchFamily="34" charset="0"/>
              <a:buChar char="•"/>
            </a:pPr>
            <a:r>
              <a:rPr lang="nl-NL" sz="1700" i="1" dirty="0"/>
              <a:t>Onderdeel 2 ‘Trends &amp; ontwikkelingen’ </a:t>
            </a:r>
            <a:r>
              <a:rPr lang="nl-NL" sz="1700" dirty="0"/>
              <a:t>van het visiedocument.</a:t>
            </a:r>
          </a:p>
          <a:p>
            <a:pPr marL="285750" indent="-285750">
              <a:buFont typeface="Arial" panose="020B0604020202020204" pitchFamily="34" charset="0"/>
              <a:buChar char="•"/>
            </a:pPr>
            <a:r>
              <a:rPr lang="nl-NL" sz="1700" i="1" dirty="0"/>
              <a:t>Onderdeel 4 ‘Visie’ </a:t>
            </a:r>
            <a:r>
              <a:rPr lang="nl-NL" sz="1700" dirty="0"/>
              <a:t>van het visiedocument</a:t>
            </a:r>
          </a:p>
          <a:p>
            <a:pPr marL="285750" indent="-285750">
              <a:buFont typeface="Arial" panose="020B0604020202020204" pitchFamily="34" charset="0"/>
              <a:buChar char="•"/>
            </a:pPr>
            <a:r>
              <a:rPr lang="nl-NL" sz="1700" dirty="0"/>
              <a:t>Kennistoets</a:t>
            </a:r>
          </a:p>
          <a:p>
            <a:endParaRPr lang="nl-NL" sz="1700" b="1" dirty="0"/>
          </a:p>
          <a:p>
            <a:r>
              <a:rPr lang="nl-NL" sz="1700" b="1" dirty="0">
                <a:solidFill>
                  <a:srgbClr val="0070C0"/>
                </a:solidFill>
              </a:rPr>
              <a:t>Tijdstip - locatie</a:t>
            </a:r>
          </a:p>
          <a:p>
            <a:r>
              <a:rPr lang="nl-NL" sz="1700" b="1" dirty="0"/>
              <a:t>10:15</a:t>
            </a:r>
            <a:r>
              <a:rPr lang="nl-NL" sz="1700" dirty="0"/>
              <a:t> </a:t>
            </a:r>
            <a:r>
              <a:rPr lang="nl-NL" sz="1700"/>
              <a:t>of </a:t>
            </a:r>
            <a:r>
              <a:rPr lang="nl-NL" sz="1700" b="1"/>
              <a:t>12:45 </a:t>
            </a:r>
            <a:r>
              <a:rPr lang="nl-NL" sz="1700" b="1" dirty="0"/>
              <a:t>lokaal 6</a:t>
            </a:r>
          </a:p>
          <a:p>
            <a:endParaRPr lang="nl-NL" sz="1700" dirty="0"/>
          </a:p>
          <a:p>
            <a:r>
              <a:rPr lang="nl-NL" sz="1700" b="1" dirty="0">
                <a:solidFill>
                  <a:srgbClr val="0070C0"/>
                </a:solidFill>
              </a:rPr>
              <a:t>Duur</a:t>
            </a:r>
          </a:p>
          <a:p>
            <a:r>
              <a:rPr lang="nl-NL" sz="1700" dirty="0"/>
              <a:t>45 minuten</a:t>
            </a:r>
          </a:p>
        </p:txBody>
      </p:sp>
      <p:pic>
        <p:nvPicPr>
          <p:cNvPr id="1026" name="Picture 2">
            <a:extLst>
              <a:ext uri="{FF2B5EF4-FFF2-40B4-BE49-F238E27FC236}">
                <a16:creationId xmlns:a16="http://schemas.microsoft.com/office/drawing/2014/main" id="{ABC866FF-E365-4517-B76B-40A7E6F46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656194" y="2171133"/>
            <a:ext cx="5230834" cy="2942344"/>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60056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3E909EEC-0705-4D46-ADB5-4F3617CCF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581</TotalTime>
  <Words>224</Words>
  <Application>Microsoft Office PowerPoint</Application>
  <PresentationFormat>Breedbeeld</PresentationFormat>
  <Paragraphs>64</Paragraphs>
  <Slides>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vt:i4>
      </vt:variant>
    </vt:vector>
  </HeadingPairs>
  <TitlesOfParts>
    <vt:vector size="10" baseType="lpstr">
      <vt:lpstr>Arial</vt:lpstr>
      <vt:lpstr>Britannic Bold</vt:lpstr>
      <vt:lpstr>Calibri</vt:lpstr>
      <vt:lpstr>Calibri Light</vt:lpstr>
      <vt:lpstr>Wingdings</vt:lpstr>
      <vt:lpstr>Kantoorthema</vt:lpstr>
      <vt:lpstr>Woensdag</vt:lpstr>
      <vt:lpstr>PowerPoint-presentatie</vt:lpstr>
      <vt:lpstr>Voorbereiding feedback friends LA 4</vt:lpstr>
      <vt:lpstr>Workshop woensdag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15</cp:revision>
  <dcterms:created xsi:type="dcterms:W3CDTF">2021-07-07T07:37:45Z</dcterms:created>
  <dcterms:modified xsi:type="dcterms:W3CDTF">2023-03-29T09:11:49Z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